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70" r:id="rId4"/>
    <p:sldId id="267" r:id="rId5"/>
    <p:sldId id="260" r:id="rId6"/>
    <p:sldId id="268" r:id="rId7"/>
    <p:sldId id="269" r:id="rId8"/>
    <p:sldId id="271" r:id="rId9"/>
    <p:sldId id="261" r:id="rId10"/>
    <p:sldId id="277" r:id="rId11"/>
    <p:sldId id="272" r:id="rId12"/>
    <p:sldId id="273" r:id="rId13"/>
    <p:sldId id="275" r:id="rId14"/>
    <p:sldId id="274" r:id="rId15"/>
    <p:sldId id="27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312" autoAdjust="0"/>
  </p:normalViewPr>
  <p:slideViewPr>
    <p:cSldViewPr>
      <p:cViewPr>
        <p:scale>
          <a:sx n="70" d="100"/>
          <a:sy n="70" d="100"/>
        </p:scale>
        <p:origin x="-138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287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214313"/>
            <a:ext cx="9144000" cy="664368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МБОУ ООШ </a:t>
            </a:r>
            <a:r>
              <a:rPr lang="ru-R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с.Сухотское</a:t>
            </a:r>
            <a:endParaRPr lang="ru-RU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</a:pPr>
            <a:endParaRPr lang="ru-RU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Открытый  у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рок русского языка в 7 классе.</a:t>
            </a:r>
          </a:p>
          <a:p>
            <a:pPr algn="ctr">
              <a:buNone/>
            </a:pPr>
            <a:endParaRPr lang="ru-RU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Повторение изученного по теме </a:t>
            </a:r>
          </a:p>
          <a:p>
            <a:pPr algn="ctr">
              <a:buNone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«Причастие</a:t>
            </a: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pPr>
              <a:buNone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Курганова Светлана Степановна</a:t>
            </a:r>
          </a:p>
          <a:p>
            <a:pPr>
              <a:buNone/>
            </a:pPr>
            <a:r>
              <a:rPr lang="ru-RU" sz="28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21.11.2023 </a:t>
            </a:r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97282" name="AutoShape 2" descr="https://prezentaziya.ru/uploads/posts/books/28705/2870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85720" y="228600"/>
            <a:ext cx="8572560" cy="5843606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ru-RU" sz="5400" b="1" i="1" dirty="0" smtClean="0">
                <a:solidFill>
                  <a:schemeClr val="tx1"/>
                </a:solidFill>
                <a:latin typeface="Cambria" pitchFamily="18" charset="0"/>
              </a:rPr>
              <a:t>Видевший ,  знавший</a:t>
            </a:r>
            <a:r>
              <a:rPr lang="ru-RU" sz="5400" b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5400" b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5400" b="1" i="1" dirty="0" smtClean="0">
                <a:solidFill>
                  <a:schemeClr val="tx1"/>
                </a:solidFill>
                <a:latin typeface="Cambria" pitchFamily="18" charset="0"/>
              </a:rPr>
              <a:t>Имевший,  потерявший</a:t>
            </a:r>
            <a:r>
              <a:rPr lang="ru-RU" sz="5400" b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5400" b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5400" b="1" i="1" dirty="0" smtClean="0">
                <a:solidFill>
                  <a:schemeClr val="tx1"/>
                </a:solidFill>
                <a:latin typeface="Cambria" pitchFamily="18" charset="0"/>
              </a:rPr>
              <a:t>Нашедший, узнавший</a:t>
            </a:r>
            <a:r>
              <a:rPr lang="ru-RU" sz="5400" b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5400" b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5400" b="1" i="1" dirty="0" smtClean="0">
                <a:solidFill>
                  <a:schemeClr val="tx1"/>
                </a:solidFill>
                <a:latin typeface="Cambria" pitchFamily="18" charset="0"/>
              </a:rPr>
              <a:t>Обладающий, боящийся.</a:t>
            </a:r>
            <a:endParaRPr lang="ru-RU" sz="54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ambria" pitchFamily="18" charset="0"/>
              </a:rPr>
              <a:t>Распределительное письмо</a:t>
            </a:r>
            <a:endParaRPr lang="ru-RU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525780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None/>
            </a:pPr>
            <a:r>
              <a:rPr lang="ru-RU" i="1" dirty="0" smtClean="0">
                <a:latin typeface="Cambria" pitchFamily="18" charset="0"/>
              </a:rPr>
              <a:t>1.Распределите слова   А)причастия, Б)прилагательные.</a:t>
            </a:r>
            <a:endParaRPr lang="ru-RU" dirty="0" smtClean="0">
              <a:latin typeface="Cambria" pitchFamily="18" charset="0"/>
            </a:endParaRP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1)Длинный ,        2)стеклянный,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3)пустынный ,4) старинный,   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5)отправленный,6)составленный,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7)деревянный , 8)мгновенный.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 </a:t>
            </a:r>
          </a:p>
          <a:p>
            <a:pPr>
              <a:buNone/>
            </a:pPr>
            <a:r>
              <a:rPr lang="ru-RU" i="1" dirty="0" smtClean="0">
                <a:latin typeface="Cambria" pitchFamily="18" charset="0"/>
              </a:rPr>
              <a:t> 2.Какое из данных причастий    </a:t>
            </a:r>
          </a:p>
          <a:p>
            <a:pPr>
              <a:buNone/>
            </a:pPr>
            <a:r>
              <a:rPr lang="ru-RU" i="1" dirty="0" smtClean="0">
                <a:latin typeface="Cambria" pitchFamily="18" charset="0"/>
              </a:rPr>
              <a:t>А)действительное, Б)страдательное?</a:t>
            </a:r>
            <a:endParaRPr lang="ru-RU" dirty="0" smtClean="0">
              <a:latin typeface="Cambria" pitchFamily="18" charset="0"/>
            </a:endParaRPr>
          </a:p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1)Открытая дверь,         2)шуршащие листья,</a:t>
            </a:r>
          </a:p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3)шумящий поток ,        4)распахнутое окно, 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5)сделанная работа,      6)расставленные чашки, 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7) вырванный лист ,      8)отправленная телеграмма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28600"/>
            <a:ext cx="8786874" cy="6343672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  <a:t>3.В каком из данных причастий суффиксы </a:t>
            </a:r>
            <a:b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  <a:t> А)–</a:t>
            </a:r>
            <a:r>
              <a:rPr lang="ru-RU" sz="2800" i="1" dirty="0" err="1" smtClean="0">
                <a:solidFill>
                  <a:schemeClr val="tx1"/>
                </a:solidFill>
                <a:latin typeface="Cambria" pitchFamily="18" charset="0"/>
              </a:rPr>
              <a:t>ущ</a:t>
            </a:r>
            <a: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  <a:t>, -</a:t>
            </a:r>
            <a:r>
              <a:rPr lang="ru-RU" sz="2800" i="1" dirty="0" err="1" smtClean="0">
                <a:solidFill>
                  <a:schemeClr val="tx1"/>
                </a:solidFill>
                <a:latin typeface="Cambria" pitchFamily="18" charset="0"/>
              </a:rPr>
              <a:t>ющ</a:t>
            </a:r>
            <a: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  <a:t>,      Б)-</a:t>
            </a:r>
            <a:r>
              <a:rPr lang="ru-RU" sz="2800" i="1" dirty="0" err="1" smtClean="0">
                <a:solidFill>
                  <a:schemeClr val="tx1"/>
                </a:solidFill>
                <a:latin typeface="Cambria" pitchFamily="18" charset="0"/>
              </a:rPr>
              <a:t>ащ</a:t>
            </a:r>
            <a: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  <a:t>-, -</a:t>
            </a:r>
            <a:r>
              <a:rPr lang="ru-RU" sz="2800" i="1" dirty="0" err="1" smtClean="0">
                <a:solidFill>
                  <a:schemeClr val="tx1"/>
                </a:solidFill>
                <a:latin typeface="Cambria" pitchFamily="18" charset="0"/>
              </a:rPr>
              <a:t>ящ</a:t>
            </a:r>
            <a: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  <a:t>-?</a:t>
            </a:r>
            <a:br>
              <a:rPr lang="ru-RU" sz="2800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1)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Стро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…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щийся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, 2) стел…щийся,3) 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пиш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…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щий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 , 4)завис…щий,5) став…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щий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, 6)вид…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щий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,</a:t>
            </a:r>
            <a:b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7) люб…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щий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, 8)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крас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…</a:t>
            </a:r>
            <a:r>
              <a:rPr lang="ru-RU" sz="2800" dirty="0" err="1" smtClean="0">
                <a:solidFill>
                  <a:schemeClr val="tx1"/>
                </a:solidFill>
                <a:latin typeface="Cambria" pitchFamily="18" charset="0"/>
              </a:rPr>
              <a:t>щий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     </a:t>
            </a:r>
            <a:b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Cambria" pitchFamily="18" charset="0"/>
              </a:rPr>
              <a:t> 4.В каком из данных слов пишется  </a:t>
            </a:r>
            <a:br>
              <a:rPr lang="ru-RU" sz="3200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Cambria" pitchFamily="18" charset="0"/>
              </a:rPr>
              <a:t>А) -</a:t>
            </a:r>
            <a:r>
              <a:rPr lang="ru-RU" sz="3200" i="1" dirty="0" err="1" smtClean="0">
                <a:solidFill>
                  <a:schemeClr val="tx1"/>
                </a:solidFill>
                <a:latin typeface="Cambria" pitchFamily="18" charset="0"/>
              </a:rPr>
              <a:t>нн</a:t>
            </a:r>
            <a:r>
              <a:rPr lang="ru-RU" sz="3200" i="1" dirty="0" smtClean="0">
                <a:solidFill>
                  <a:schemeClr val="tx1"/>
                </a:solidFill>
                <a:latin typeface="Cambria" pitchFamily="18" charset="0"/>
              </a:rPr>
              <a:t>-, Б)-</a:t>
            </a:r>
            <a:r>
              <a:rPr lang="ru-RU" sz="3200" i="1" dirty="0" err="1" smtClean="0">
                <a:solidFill>
                  <a:schemeClr val="tx1"/>
                </a:solidFill>
                <a:latin typeface="Cambria" pitchFamily="18" charset="0"/>
              </a:rPr>
              <a:t>н</a:t>
            </a:r>
            <a:r>
              <a:rPr lang="ru-RU" sz="3200" i="1" dirty="0" smtClean="0">
                <a:solidFill>
                  <a:schemeClr val="tx1"/>
                </a:solidFill>
                <a:latin typeface="Cambria" pitchFamily="18" charset="0"/>
              </a:rPr>
              <a:t>-?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1) 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Песча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…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ый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,  2)стекля…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ый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, 3)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отда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…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ый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, 4)испуга…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ый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, 5) 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полотня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…ый,6) 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тума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…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ый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, 7)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засея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…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ый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,     8) серебря…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ый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.     </a:t>
            </a:r>
            <a:b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</a:br>
            <a:endParaRPr lang="ru-RU" sz="32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858312" cy="5572164"/>
          </a:xfrm>
        </p:spPr>
        <p:txBody>
          <a:bodyPr>
            <a:normAutofit fontScale="90000"/>
          </a:bodyPr>
          <a:lstStyle/>
          <a:p>
            <a:r>
              <a:rPr lang="ru-RU" sz="4000" i="1" dirty="0" smtClean="0">
                <a:solidFill>
                  <a:schemeClr val="tx1"/>
                </a:solidFill>
                <a:latin typeface="Cambria" pitchFamily="18" charset="0"/>
              </a:rPr>
              <a:t>5.Распределите слова  ,которые пишутся с НЕ    А)Слитно    Б) Раздельно</a:t>
            </a:r>
            <a:br>
              <a:rPr lang="ru-RU" sz="4000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1)в (не)</a:t>
            </a:r>
            <a:r>
              <a:rPr lang="ru-RU" sz="4000" dirty="0" err="1" smtClean="0">
                <a:solidFill>
                  <a:schemeClr val="tx1"/>
                </a:solidFill>
                <a:latin typeface="Cambria" pitchFamily="18" charset="0"/>
              </a:rPr>
              <a:t>колебимой</a:t>
            </a: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 синеве, 2)(не)</a:t>
            </a:r>
            <a:r>
              <a:rPr lang="ru-RU" sz="4000" dirty="0" err="1" smtClean="0">
                <a:solidFill>
                  <a:schemeClr val="tx1"/>
                </a:solidFill>
                <a:latin typeface="Cambria" pitchFamily="18" charset="0"/>
              </a:rPr>
              <a:t>иссякаемый</a:t>
            </a: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 родник, 3)(не)прорытая, а протоптанная, </a:t>
            </a:r>
            <a:b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4)план (не) продуман,</a:t>
            </a:r>
            <a:b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5)(не)исправлена, </a:t>
            </a:r>
            <a:b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6)рассказ (не)окончен, </a:t>
            </a:r>
            <a:b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7)(не)говорит со мной, </a:t>
            </a:r>
            <a:b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8) (не)</a:t>
            </a:r>
            <a:r>
              <a:rPr lang="ru-RU" sz="4000" dirty="0" err="1" smtClean="0">
                <a:solidFill>
                  <a:schemeClr val="tx1"/>
                </a:solidFill>
                <a:latin typeface="Cambria" pitchFamily="18" charset="0"/>
              </a:rPr>
              <a:t>красивая,а</a:t>
            </a:r>
            <a:r>
              <a:rPr lang="ru-RU" sz="4000" dirty="0" smtClean="0">
                <a:solidFill>
                  <a:schemeClr val="tx1"/>
                </a:solidFill>
                <a:latin typeface="Cambria" pitchFamily="18" charset="0"/>
              </a:rPr>
              <a:t> симпатичная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1" y="2000239"/>
          <a:ext cx="8643998" cy="1500199"/>
        </p:xfrm>
        <a:graphic>
          <a:graphicData uri="http://schemas.openxmlformats.org/drawingml/2006/table">
            <a:tbl>
              <a:tblPr/>
              <a:tblGrid>
                <a:gridCol w="2071701"/>
                <a:gridCol w="1857388"/>
                <a:gridCol w="1714512"/>
                <a:gridCol w="1500198"/>
                <a:gridCol w="1500199"/>
              </a:tblGrid>
              <a:tr h="37505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5149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А)56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Б)123478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А)23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Б)145678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А)23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Б)145678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А)2347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Б)158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А)1278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mbria"/>
                          <a:ea typeface="Calibri"/>
                          <a:cs typeface="Times New Roman"/>
                        </a:rPr>
                        <a:t>Б)3456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928802"/>
            <a:ext cx="8153400" cy="27146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Домашнее задание: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Готовиться к контрольному диктанту ,повторить п.12-27,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все виды разборов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7615230" cy="838200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>
                <a:solidFill>
                  <a:schemeClr val="tx1"/>
                </a:solidFill>
                <a:latin typeface="Cambria" pitchFamily="18" charset="0"/>
              </a:rPr>
              <a:t>Цели:</a:t>
            </a:r>
            <a:r>
              <a:rPr lang="ru-RU" sz="44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4400" dirty="0" smtClean="0">
                <a:solidFill>
                  <a:schemeClr val="tx1"/>
                </a:solidFill>
                <a:latin typeface="Cambria" pitchFamily="18" charset="0"/>
              </a:rPr>
            </a:br>
            <a:endParaRPr lang="ru-RU" sz="44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43050"/>
            <a:ext cx="8719406" cy="4605350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b="1" dirty="0" smtClean="0">
                <a:latin typeface="Cambria" pitchFamily="18" charset="0"/>
              </a:rPr>
              <a:t>обобщение изученного материала по теме «Причастие»;</a:t>
            </a:r>
          </a:p>
          <a:p>
            <a:pPr algn="just">
              <a:buFontTx/>
              <a:buChar char="-"/>
            </a:pPr>
            <a:endParaRPr lang="ru-RU" b="1" dirty="0" smtClean="0">
              <a:latin typeface="Cambria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Cambria" pitchFamily="18" charset="0"/>
              </a:rPr>
              <a:t>-развитие навыков решения орфографических задач по теме, устной и письменной речи учащихся;</a:t>
            </a:r>
          </a:p>
          <a:p>
            <a:pPr algn="just">
              <a:buNone/>
            </a:pPr>
            <a:endParaRPr lang="ru-RU" b="1" dirty="0" smtClean="0">
              <a:latin typeface="Cambria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Cambria" pitchFamily="18" charset="0"/>
              </a:rPr>
              <a:t>- выявление уровня готовности учащихся к предстоящей контрольной работе.</a:t>
            </a:r>
          </a:p>
          <a:p>
            <a:pPr algn="just"/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un9-18.userapi.com/impg/mrt7ybml6xXiMOWrwjzMnEXnweGwN1Me1Fiqdw/qip9RrD314Q.jpg?size=1280x720&amp;quality=95&amp;sign=f83a7ba55ef4d05fccbfac79033c27ba&amp;c_uniq_tag=0OGlcXmgN1Q5QNS6H0ni0YiZWeTPSSoXjdWpY39RcjY&amp;type=alb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286124"/>
            <a:ext cx="5929354" cy="3133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3986218"/>
          </a:xfrm>
        </p:spPr>
        <p:txBody>
          <a:bodyPr>
            <a:noAutofit/>
          </a:bodyPr>
          <a:lstStyle/>
          <a:p>
            <a:pPr algn="r"/>
            <a:r>
              <a:rPr lang="ru-RU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Причастие - это часть речи, причастная глаголу в образе прилагательного                                                                                                                                 В.И. Даль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67f09691649cee48b8baf44db0d8519e-800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9406" cy="12969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Cambria" pitchFamily="18" charset="0"/>
              </a:rPr>
              <a:t>Найдите  причастия, охарактеризуйте их. </a:t>
            </a:r>
            <a:br>
              <a:rPr lang="ru-RU" b="1" dirty="0" smtClean="0">
                <a:solidFill>
                  <a:schemeClr val="tx1"/>
                </a:solidFill>
                <a:effectLst/>
                <a:latin typeface="Cambria" pitchFamily="18" charset="0"/>
              </a:rPr>
            </a:br>
            <a:endParaRPr lang="ru-RU" b="1" dirty="0"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00174"/>
            <a:ext cx="8719406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solidFill>
                  <a:schemeClr val="tx1"/>
                </a:solidFill>
              </a:rPr>
              <a:t> 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chemeClr val="tx1"/>
                </a:solidFill>
                <a:latin typeface="Cambria" pitchFamily="18" charset="0"/>
              </a:rPr>
              <a:t>Жёлтый, желтеющий, желтеть, пожелтевший, жёлтенький</a:t>
            </a:r>
            <a:r>
              <a:rPr lang="ru-RU" sz="5400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8005026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Cambria" pitchFamily="18" charset="0"/>
              </a:rPr>
              <a:t>Словарно-орфоэпическая работа</a:t>
            </a:r>
            <a:endParaRPr lang="ru-RU" dirty="0"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714488"/>
            <a:ext cx="9001156" cy="49292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Cambria" pitchFamily="18" charset="0"/>
              </a:rPr>
              <a:t>Звонящий, </a:t>
            </a:r>
            <a:r>
              <a:rPr lang="ru-RU" sz="4400" b="1" dirty="0" err="1" smtClean="0">
                <a:latin typeface="Cambria" pitchFamily="18" charset="0"/>
              </a:rPr>
              <a:t>агрессия,дышащий</a:t>
            </a:r>
            <a:r>
              <a:rPr lang="ru-RU" sz="4400" b="1" dirty="0" smtClean="0">
                <a:latin typeface="Cambria" pitchFamily="18" charset="0"/>
              </a:rPr>
              <a:t>,</a:t>
            </a:r>
          </a:p>
          <a:p>
            <a:pPr algn="ctr">
              <a:buNone/>
            </a:pPr>
            <a:r>
              <a:rPr lang="ru-RU" sz="4400" b="1" dirty="0" err="1" smtClean="0">
                <a:latin typeface="Cambria" pitchFamily="18" charset="0"/>
              </a:rPr>
              <a:t>баловать,начатый,торты</a:t>
            </a:r>
            <a:r>
              <a:rPr lang="ru-RU" sz="4400" b="1" dirty="0" smtClean="0">
                <a:latin typeface="Cambria" pitchFamily="18" charset="0"/>
              </a:rPr>
              <a:t>,</a:t>
            </a:r>
          </a:p>
          <a:p>
            <a:pPr algn="ctr">
              <a:buNone/>
            </a:pPr>
            <a:r>
              <a:rPr lang="ru-RU" sz="4400" b="1" dirty="0" err="1" smtClean="0">
                <a:latin typeface="Cambria" pitchFamily="18" charset="0"/>
              </a:rPr>
              <a:t>жёваный,оценённый,черпать</a:t>
            </a:r>
            <a:r>
              <a:rPr lang="ru-RU" sz="4400" b="1" dirty="0" smtClean="0">
                <a:latin typeface="Cambria" pitchFamily="18" charset="0"/>
              </a:rPr>
              <a:t>,</a:t>
            </a:r>
          </a:p>
          <a:p>
            <a:pPr algn="ctr">
              <a:buNone/>
            </a:pPr>
            <a:r>
              <a:rPr lang="ru-RU" sz="4400" b="1" dirty="0" err="1" smtClean="0">
                <a:latin typeface="Cambria" pitchFamily="18" charset="0"/>
              </a:rPr>
              <a:t>положенный,искриться</a:t>
            </a:r>
            <a:r>
              <a:rPr lang="ru-RU" sz="4400" b="1" dirty="0" smtClean="0">
                <a:latin typeface="Cambria" pitchFamily="18" charset="0"/>
              </a:rPr>
              <a:t>,</a:t>
            </a:r>
          </a:p>
          <a:p>
            <a:pPr algn="ctr">
              <a:buNone/>
            </a:pPr>
            <a:r>
              <a:rPr lang="ru-RU" sz="4400" b="1" dirty="0" err="1" smtClean="0">
                <a:latin typeface="Cambria" pitchFamily="18" charset="0"/>
              </a:rPr>
              <a:t>колонна,отразить,калитка</a:t>
            </a:r>
            <a:r>
              <a:rPr lang="ru-RU" sz="4400" b="1" dirty="0" smtClean="0">
                <a:latin typeface="Cambria" pitchFamily="18" charset="0"/>
              </a:rPr>
              <a:t>,</a:t>
            </a:r>
          </a:p>
          <a:p>
            <a:pPr algn="ctr">
              <a:buNone/>
            </a:pPr>
            <a:r>
              <a:rPr lang="ru-RU" sz="4400" b="1" dirty="0" smtClean="0">
                <a:latin typeface="Cambria" pitchFamily="18" charset="0"/>
              </a:rPr>
              <a:t>пакет.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Cambria" pitchFamily="18" charset="0"/>
              </a:rPr>
              <a:t>Синтаксический разбор</a:t>
            </a:r>
            <a:endParaRPr lang="ru-RU" dirty="0"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0" y="1428736"/>
            <a:ext cx="8933688" cy="5429264"/>
          </a:xfrm>
        </p:spPr>
        <p:txBody>
          <a:bodyPr/>
          <a:lstStyle/>
          <a:p>
            <a:pPr algn="just">
              <a:buNone/>
            </a:pPr>
            <a:r>
              <a:rPr lang="ru-RU" sz="4400" b="1" dirty="0" smtClean="0">
                <a:latin typeface="Cambria" pitchFamily="18" charset="0"/>
              </a:rPr>
              <a:t>1)Колокольчик качнулся но паутина его удержала, и я увидел в нём воздушный шарик. </a:t>
            </a:r>
          </a:p>
          <a:p>
            <a:pPr algn="just">
              <a:buNone/>
            </a:pPr>
            <a:endParaRPr lang="ru-RU" sz="4400" b="1" dirty="0" smtClean="0">
              <a:latin typeface="Cambria" pitchFamily="18" charset="0"/>
            </a:endParaRPr>
          </a:p>
          <a:p>
            <a:pPr algn="just">
              <a:buNone/>
            </a:pPr>
            <a:r>
              <a:rPr lang="ru-RU" sz="4400" b="1" dirty="0" smtClean="0">
                <a:latin typeface="Cambria" pitchFamily="18" charset="0"/>
              </a:rPr>
              <a:t>2)Трава пригибающая ветром ложилась на землю.</a:t>
            </a:r>
            <a:r>
              <a:rPr lang="ru-RU" sz="4400" b="1" baseline="30000" dirty="0" smtClean="0">
                <a:latin typeface="Cambria" pitchFamily="18" charset="0"/>
              </a:rPr>
              <a:t>4</a:t>
            </a:r>
            <a:endParaRPr lang="ru-RU" sz="4400" b="1" dirty="0" smtClean="0">
              <a:latin typeface="Cambr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143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Самопроверка предложений(схемы)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ru-RU" sz="5400" dirty="0" smtClean="0"/>
          </a:p>
          <a:p>
            <a:pPr algn="ctr"/>
            <a:r>
              <a:rPr lang="ru-RU" sz="5400" dirty="0" smtClean="0"/>
              <a:t>[ - = ], но [ - = ], и [ - = ].</a:t>
            </a:r>
          </a:p>
          <a:p>
            <a:pPr algn="ctr"/>
            <a:r>
              <a:rPr lang="ru-RU" sz="5400" dirty="0" smtClean="0"/>
              <a:t>[</a:t>
            </a:r>
            <a:r>
              <a:rPr lang="ru-RU" sz="5400" dirty="0" smtClean="0">
                <a:sym typeface="Symbol"/>
              </a:rPr>
              <a:t></a:t>
            </a:r>
            <a:r>
              <a:rPr lang="ru-RU" sz="5400" dirty="0" smtClean="0"/>
              <a:t>  ,/п.о./,</a:t>
            </a:r>
            <a:r>
              <a:rPr lang="ru-RU" sz="5400" dirty="0" smtClean="0">
                <a:sym typeface="Symbol"/>
              </a:rPr>
              <a:t></a:t>
            </a:r>
            <a:r>
              <a:rPr lang="ru-RU" sz="5400" dirty="0" smtClean="0"/>
              <a:t>].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4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72264" y="4143380"/>
            <a:ext cx="2214578" cy="25407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Морфемный и морфологический разбор причастий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785926"/>
            <a:ext cx="8153400" cy="507207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sz="4600" b="1" dirty="0" smtClean="0">
                <a:solidFill>
                  <a:schemeClr val="tx1"/>
                </a:solidFill>
              </a:rPr>
              <a:t>Много видевший, много знавший,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tx1"/>
                </a:solidFill>
              </a:rPr>
              <a:t>  Знавший ненависть и любовь,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tx1"/>
                </a:solidFill>
              </a:rPr>
              <a:t>  Всё имевший, всё потерявший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tx1"/>
                </a:solidFill>
              </a:rPr>
              <a:t>  И опять всё нашедший вновь,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tx1"/>
                </a:solidFill>
              </a:rPr>
              <a:t>  Вкус узнавший всего земного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tx1"/>
                </a:solidFill>
              </a:rPr>
              <a:t>  И до жизни жадный опять,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tx1"/>
                </a:solidFill>
              </a:rPr>
              <a:t>  Обладающий всем и снова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tx1"/>
                </a:solidFill>
              </a:rPr>
              <a:t>  Всё боящийся потерять.</a:t>
            </a:r>
          </a:p>
          <a:p>
            <a:pPr algn="r">
              <a:buNone/>
            </a:pP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                         </a:t>
            </a:r>
          </a:p>
          <a:p>
            <a:pPr algn="r">
              <a:buNone/>
            </a:pPr>
            <a:r>
              <a:rPr lang="ru-RU" dirty="0" smtClean="0">
                <a:solidFill>
                  <a:schemeClr val="tx1"/>
                </a:solidFill>
              </a:rPr>
              <a:t>Д.Б. </a:t>
            </a:r>
            <a:r>
              <a:rPr lang="ru-RU" dirty="0" err="1" smtClean="0">
                <a:solidFill>
                  <a:schemeClr val="tx1"/>
                </a:solidFill>
              </a:rPr>
              <a:t>Кедрин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257</Words>
  <Application>Microsoft Office PowerPoint</Application>
  <PresentationFormat>Экран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Обычная</vt:lpstr>
      <vt:lpstr>Слайд 1</vt:lpstr>
      <vt:lpstr> Цели: </vt:lpstr>
      <vt:lpstr>Причастие - это часть речи, причастная глаголу в образе прилагательного                                                                                                                                 В.И. Даль</vt:lpstr>
      <vt:lpstr>Слайд 4</vt:lpstr>
      <vt:lpstr>Найдите  причастия, охарактеризуйте их.  </vt:lpstr>
      <vt:lpstr>Словарно-орфоэпическая работа</vt:lpstr>
      <vt:lpstr>Синтаксический разбор</vt:lpstr>
      <vt:lpstr>Самопроверка предложений(схемы)</vt:lpstr>
      <vt:lpstr>Морфемный и морфологический разбор причастий</vt:lpstr>
      <vt:lpstr>Видевший ,  знавший Имевший,  потерявший Нашедший, узнавший Обладающий, боящийся.</vt:lpstr>
      <vt:lpstr>Распределительное письмо</vt:lpstr>
      <vt:lpstr>3.В каком из данных причастий суффиксы   А)–ущ, -ющ,      Б)-ащ-, -ящ-?  1)Стро…щийся, 2) стел…щийся,3) пиш…щий , 4)завис…щий,5) став…щий, 6)вид…щий, 7) люб…щий, 8)крас…щий.        4.В каком из данных слов пишется   А) -нн-, Б)-н-? 1) Песча…ый,  2)стекля…ый, 3)отда…ый, 4)испуга…ый, 5) полотня…ый,6) тума…ый, 7)засея…ый,     8) серебря…ый.      </vt:lpstr>
      <vt:lpstr>5.Распределите слова  ,которые пишутся с НЕ    А)Слитно    Б) Раздельно  1)в (не)колебимой синеве, 2)(не)иссякаемый родник, 3)(не)прорытая, а протоптанная,  4)план (не) продуман, 5)(не)исправлена,  6)рассказ (не)окончен,  7)(не)говорит со мной,  8) (не)красивая,а симпатичная. </vt:lpstr>
      <vt:lpstr>Проверка</vt:lpstr>
      <vt:lpstr>Домашнее задание: Готовиться к контрольному диктанту ,повторить п.12-27, все виды разборов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Учитель русского языка и литературы МБОУСОШ №6 пос. Газырь МО Выселковский район Краснодарского края  Синдецкая Ольга Васильевна </dc:title>
  <cp:lastModifiedBy>Lenovo</cp:lastModifiedBy>
  <cp:revision>40</cp:revision>
  <dcterms:modified xsi:type="dcterms:W3CDTF">2023-11-20T08:48:54Z</dcterms:modified>
</cp:coreProperties>
</file>